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415" r:id="rId3"/>
    <p:sldId id="416" r:id="rId4"/>
    <p:sldId id="269" r:id="rId5"/>
    <p:sldId id="440" r:id="rId6"/>
    <p:sldId id="441" r:id="rId7"/>
    <p:sldId id="442" r:id="rId8"/>
    <p:sldId id="443" r:id="rId9"/>
    <p:sldId id="444" r:id="rId10"/>
    <p:sldId id="445" r:id="rId11"/>
    <p:sldId id="446" r:id="rId12"/>
    <p:sldId id="447" r:id="rId13"/>
    <p:sldId id="448" r:id="rId14"/>
    <p:sldId id="449" r:id="rId15"/>
    <p:sldId id="450" r:id="rId16"/>
    <p:sldId id="451" r:id="rId17"/>
    <p:sldId id="453" r:id="rId18"/>
    <p:sldId id="454" r:id="rId19"/>
    <p:sldId id="455" r:id="rId20"/>
    <p:sldId id="42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A36"/>
    <a:srgbClr val="02D0E8"/>
    <a:srgbClr val="4472C4"/>
    <a:srgbClr val="574E48"/>
    <a:srgbClr val="E6E6E6"/>
    <a:srgbClr val="0A232A"/>
    <a:srgbClr val="2D4B58"/>
    <a:srgbClr val="479B84"/>
    <a:srgbClr val="7CD057"/>
    <a:srgbClr val="187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3897" autoAdjust="0"/>
  </p:normalViewPr>
  <p:slideViewPr>
    <p:cSldViewPr snapToGrid="0">
      <p:cViewPr varScale="1">
        <p:scale>
          <a:sx n="135" d="100"/>
          <a:sy n="135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B0D26-2473-455F-A452-216F914D7689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FB4C2-65FF-4887-B6AE-74461CEED9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FB4C2-65FF-4887-B6AE-74461CEED97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FB4C2-65FF-4887-B6AE-74461CEED97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F2E59-031C-49EF-A11B-1436874DEE1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775201" y="3807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个人工作概述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9F41A-814C-4C64-909D-7D73E3F238F5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5F968-A5D4-4DA0-864F-018EE81FC4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Dirty Dropouts - Un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495419" y="-1424235"/>
            <a:ext cx="609600" cy="609600"/>
          </a:xfrm>
          <a:prstGeom prst="rect">
            <a:avLst/>
          </a:prstGeom>
        </p:spPr>
      </p:pic>
      <p:sp>
        <p:nvSpPr>
          <p:cNvPr id="76" name="Freeform 7"/>
          <p:cNvSpPr/>
          <p:nvPr/>
        </p:nvSpPr>
        <p:spPr bwMode="auto">
          <a:xfrm>
            <a:off x="1692429" y="1932118"/>
            <a:ext cx="8807145" cy="3502576"/>
          </a:xfrm>
          <a:custGeom>
            <a:avLst/>
            <a:gdLst>
              <a:gd name="T0" fmla="*/ 1489 w 1621"/>
              <a:gd name="T1" fmla="*/ 239 h 239"/>
              <a:gd name="T2" fmla="*/ 133 w 1621"/>
              <a:gd name="T3" fmla="*/ 239 h 239"/>
              <a:gd name="T4" fmla="*/ 0 w 1621"/>
              <a:gd name="T5" fmla="*/ 0 h 239"/>
              <a:gd name="T6" fmla="*/ 1621 w 1621"/>
              <a:gd name="T7" fmla="*/ 0 h 239"/>
              <a:gd name="T8" fmla="*/ 1489 w 1621"/>
              <a:gd name="T9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1" h="239">
                <a:moveTo>
                  <a:pt x="1489" y="239"/>
                </a:moveTo>
                <a:lnTo>
                  <a:pt x="133" y="239"/>
                </a:lnTo>
                <a:lnTo>
                  <a:pt x="0" y="0"/>
                </a:lnTo>
                <a:lnTo>
                  <a:pt x="1621" y="0"/>
                </a:lnTo>
                <a:lnTo>
                  <a:pt x="1489" y="239"/>
                </a:ln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77" name="TextBox 26"/>
          <p:cNvSpPr txBox="1"/>
          <p:nvPr/>
        </p:nvSpPr>
        <p:spPr>
          <a:xfrm flipH="1">
            <a:off x="3291205" y="4668520"/>
            <a:ext cx="58731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JavaScript basic advanced and vue animation principle analysis</a:t>
            </a:r>
          </a:p>
        </p:txBody>
      </p:sp>
      <p:sp>
        <p:nvSpPr>
          <p:cNvPr id="78" name="矩形 77"/>
          <p:cNvSpPr/>
          <p:nvPr/>
        </p:nvSpPr>
        <p:spPr>
          <a:xfrm flipH="1">
            <a:off x="2862162" y="2880726"/>
            <a:ext cx="6467676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JavaScript</a:t>
            </a:r>
            <a:r>
              <a:rPr kumimoji="1"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基础进阶及</a:t>
            </a:r>
            <a:r>
              <a:rPr kumimoji="1" lang="en-US" altLang="zh-CN" sz="4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kumimoji="1"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动画原理解析</a:t>
            </a:r>
            <a:endParaRPr lang="zh-CN" altLang="en-US" sz="4800" b="1" dirty="0">
              <a:solidFill>
                <a:srgbClr val="211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-6605" y="312619"/>
            <a:ext cx="3301347" cy="1653160"/>
            <a:chOff x="4265757" y="1676057"/>
            <a:chExt cx="4889353" cy="1924241"/>
          </a:xfrm>
          <a:solidFill>
            <a:srgbClr val="211A36"/>
          </a:solidFill>
        </p:grpSpPr>
        <p:sp>
          <p:nvSpPr>
            <p:cNvPr id="15" name="任意多边形 14"/>
            <p:cNvSpPr/>
            <p:nvPr/>
          </p:nvSpPr>
          <p:spPr>
            <a:xfrm flipV="1">
              <a:off x="4265757" y="1676057"/>
              <a:ext cx="4889353" cy="1924241"/>
            </a:xfrm>
            <a:custGeom>
              <a:avLst/>
              <a:gdLst>
                <a:gd name="connsiteX0" fmla="*/ 749623 w 5097585"/>
                <a:gd name="connsiteY0" fmla="*/ 0 h 2144109"/>
                <a:gd name="connsiteX1" fmla="*/ 5097585 w 5097585"/>
                <a:gd name="connsiteY1" fmla="*/ 0 h 2144109"/>
                <a:gd name="connsiteX2" fmla="*/ 5097585 w 5097585"/>
                <a:gd name="connsiteY2" fmla="*/ 2144109 h 2144109"/>
                <a:gd name="connsiteX3" fmla="*/ 0 w 5097585"/>
                <a:gd name="connsiteY3" fmla="*/ 2144109 h 21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7585" h="2144109">
                  <a:moveTo>
                    <a:pt x="749623" y="0"/>
                  </a:moveTo>
                  <a:lnTo>
                    <a:pt x="5097585" y="0"/>
                  </a:lnTo>
                  <a:lnTo>
                    <a:pt x="5097585" y="2144109"/>
                  </a:lnTo>
                  <a:lnTo>
                    <a:pt x="0" y="21441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7" name="任意多边形 23"/>
            <p:cNvSpPr/>
            <p:nvPr/>
          </p:nvSpPr>
          <p:spPr>
            <a:xfrm flipV="1">
              <a:off x="4495800" y="1676057"/>
              <a:ext cx="4648199" cy="1738351"/>
            </a:xfrm>
            <a:custGeom>
              <a:avLst/>
              <a:gdLst>
                <a:gd name="connsiteX0" fmla="*/ 749623 w 5097585"/>
                <a:gd name="connsiteY0" fmla="*/ 0 h 2144109"/>
                <a:gd name="connsiteX1" fmla="*/ 5097585 w 5097585"/>
                <a:gd name="connsiteY1" fmla="*/ 0 h 2144109"/>
                <a:gd name="connsiteX2" fmla="*/ 5097585 w 5097585"/>
                <a:gd name="connsiteY2" fmla="*/ 2144109 h 2144109"/>
                <a:gd name="connsiteX3" fmla="*/ 0 w 5097585"/>
                <a:gd name="connsiteY3" fmla="*/ 2144109 h 21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7585" h="2144109">
                  <a:moveTo>
                    <a:pt x="749623" y="0"/>
                  </a:moveTo>
                  <a:lnTo>
                    <a:pt x="5097585" y="0"/>
                  </a:lnTo>
                  <a:lnTo>
                    <a:pt x="5097585" y="2144109"/>
                  </a:lnTo>
                  <a:lnTo>
                    <a:pt x="0" y="21441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4" name="任意多边形 47"/>
          <p:cNvSpPr/>
          <p:nvPr/>
        </p:nvSpPr>
        <p:spPr>
          <a:xfrm>
            <a:off x="-6605" y="5893649"/>
            <a:ext cx="5466699" cy="964351"/>
          </a:xfrm>
          <a:custGeom>
            <a:avLst/>
            <a:gdLst>
              <a:gd name="connsiteX0" fmla="*/ 0 w 4935639"/>
              <a:gd name="connsiteY0" fmla="*/ 0 h 145914"/>
              <a:gd name="connsiteX1" fmla="*/ 4826409 w 4935639"/>
              <a:gd name="connsiteY1" fmla="*/ 0 h 145914"/>
              <a:gd name="connsiteX2" fmla="*/ 4935639 w 4935639"/>
              <a:gd name="connsiteY2" fmla="*/ 145914 h 145914"/>
              <a:gd name="connsiteX3" fmla="*/ 0 w 4935639"/>
              <a:gd name="connsiteY3" fmla="*/ 145914 h 14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5639" h="145914">
                <a:moveTo>
                  <a:pt x="0" y="0"/>
                </a:moveTo>
                <a:lnTo>
                  <a:pt x="4826409" y="0"/>
                </a:lnTo>
                <a:lnTo>
                  <a:pt x="4935639" y="145914"/>
                </a:lnTo>
                <a:lnTo>
                  <a:pt x="0" y="145914"/>
                </a:lnTo>
                <a:close/>
              </a:path>
            </a:pathLst>
          </a:cu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6" name="文本框 12"/>
          <p:cNvSpPr txBox="1">
            <a:spLocks noChangeArrowheads="1"/>
          </p:cNvSpPr>
          <p:nvPr/>
        </p:nvSpPr>
        <p:spPr bwMode="auto">
          <a:xfrm>
            <a:off x="1960017" y="3013205"/>
            <a:ext cx="527084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5865" b="1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函数柯里化</a:t>
            </a:r>
          </a:p>
        </p:txBody>
      </p:sp>
      <p:sp>
        <p:nvSpPr>
          <p:cNvPr id="18" name="矩形 16"/>
          <p:cNvSpPr>
            <a:spLocks noChangeArrowheads="1"/>
          </p:cNvSpPr>
          <p:nvPr/>
        </p:nvSpPr>
        <p:spPr bwMode="auto">
          <a:xfrm>
            <a:off x="1312170" y="3987800"/>
            <a:ext cx="6566535" cy="38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539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什么是函数柯里化、参数复用、提前返回、延迟执行</a:t>
            </a:r>
            <a:endParaRPr lang="zh-CN" sz="1600" dirty="0">
              <a:solidFill>
                <a:srgbClr val="0A232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4620" y="641594"/>
            <a:ext cx="1694972" cy="99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1" r="11"/>
          <a:stretch>
            <a:fillRect/>
          </a:stretch>
        </p:blipFill>
        <p:spPr>
          <a:xfrm>
            <a:off x="8881970" y="0"/>
            <a:ext cx="330913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1705610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函数柯里化</a:t>
            </a:r>
            <a:endParaRPr kumimoji="1"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673544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993" y="1292647"/>
            <a:ext cx="12014015" cy="427333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83084"/>
            <a:ext cx="5882640" cy="32924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57315" y="1831974"/>
            <a:ext cx="5434330" cy="319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2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柯里化是指这样一个函数</a:t>
            </a:r>
            <a:r>
              <a:rPr lang="zh-CN" altLang="en-GB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他接收函数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作为参数，运行后能够返回一个新的函数。并且这个新的函数能够处理函数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的剩余参数。</a:t>
            </a:r>
          </a:p>
          <a:p>
            <a:pPr marL="0" indent="0" fontAlgn="auto">
              <a:lnSpc>
                <a:spcPts val="2200"/>
              </a:lnSpc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参数复用： 如果是相同参数，在计算之后不需要再次重新计算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ts val="2200"/>
              </a:lnSpc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提前返回：多次调用内部判断，可以直接把第一次判断的结果返回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ts val="2200"/>
              </a:lnSpc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延迟执行：避免重复执行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1705610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函数柯里化</a:t>
            </a:r>
            <a:endParaRPr kumimoji="1"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673544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5" y="1076866"/>
            <a:ext cx="5400000" cy="24738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199" y="1077189"/>
            <a:ext cx="4941001" cy="247320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6027079" y="2176629"/>
            <a:ext cx="335280" cy="274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5" y="4144078"/>
            <a:ext cx="5400000" cy="23110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199" y="4144011"/>
            <a:ext cx="5192978" cy="231120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6027079" y="5162451"/>
            <a:ext cx="335280" cy="2743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1705610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函数柯里化</a:t>
            </a:r>
            <a:endParaRPr kumimoji="1"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673544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796" y="667990"/>
            <a:ext cx="7574555" cy="310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-6605" y="312619"/>
            <a:ext cx="3301347" cy="1653160"/>
            <a:chOff x="4265757" y="1676057"/>
            <a:chExt cx="4889353" cy="1924241"/>
          </a:xfrm>
          <a:solidFill>
            <a:srgbClr val="211A36"/>
          </a:solidFill>
        </p:grpSpPr>
        <p:sp>
          <p:nvSpPr>
            <p:cNvPr id="15" name="任意多边形 14"/>
            <p:cNvSpPr/>
            <p:nvPr/>
          </p:nvSpPr>
          <p:spPr>
            <a:xfrm flipV="1">
              <a:off x="4265757" y="1676057"/>
              <a:ext cx="4889353" cy="1924241"/>
            </a:xfrm>
            <a:custGeom>
              <a:avLst/>
              <a:gdLst>
                <a:gd name="connsiteX0" fmla="*/ 749623 w 5097585"/>
                <a:gd name="connsiteY0" fmla="*/ 0 h 2144109"/>
                <a:gd name="connsiteX1" fmla="*/ 5097585 w 5097585"/>
                <a:gd name="connsiteY1" fmla="*/ 0 h 2144109"/>
                <a:gd name="connsiteX2" fmla="*/ 5097585 w 5097585"/>
                <a:gd name="connsiteY2" fmla="*/ 2144109 h 2144109"/>
                <a:gd name="connsiteX3" fmla="*/ 0 w 5097585"/>
                <a:gd name="connsiteY3" fmla="*/ 2144109 h 21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7585" h="2144109">
                  <a:moveTo>
                    <a:pt x="749623" y="0"/>
                  </a:moveTo>
                  <a:lnTo>
                    <a:pt x="5097585" y="0"/>
                  </a:lnTo>
                  <a:lnTo>
                    <a:pt x="5097585" y="2144109"/>
                  </a:lnTo>
                  <a:lnTo>
                    <a:pt x="0" y="21441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7" name="任意多边形 23"/>
            <p:cNvSpPr/>
            <p:nvPr/>
          </p:nvSpPr>
          <p:spPr>
            <a:xfrm flipV="1">
              <a:off x="4495800" y="1676057"/>
              <a:ext cx="4648199" cy="1738351"/>
            </a:xfrm>
            <a:custGeom>
              <a:avLst/>
              <a:gdLst>
                <a:gd name="connsiteX0" fmla="*/ 749623 w 5097585"/>
                <a:gd name="connsiteY0" fmla="*/ 0 h 2144109"/>
                <a:gd name="connsiteX1" fmla="*/ 5097585 w 5097585"/>
                <a:gd name="connsiteY1" fmla="*/ 0 h 2144109"/>
                <a:gd name="connsiteX2" fmla="*/ 5097585 w 5097585"/>
                <a:gd name="connsiteY2" fmla="*/ 2144109 h 2144109"/>
                <a:gd name="connsiteX3" fmla="*/ 0 w 5097585"/>
                <a:gd name="connsiteY3" fmla="*/ 2144109 h 21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7585" h="2144109">
                  <a:moveTo>
                    <a:pt x="749623" y="0"/>
                  </a:moveTo>
                  <a:lnTo>
                    <a:pt x="5097585" y="0"/>
                  </a:lnTo>
                  <a:lnTo>
                    <a:pt x="5097585" y="2144109"/>
                  </a:lnTo>
                  <a:lnTo>
                    <a:pt x="0" y="21441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4" name="任意多边形 47"/>
          <p:cNvSpPr/>
          <p:nvPr/>
        </p:nvSpPr>
        <p:spPr>
          <a:xfrm>
            <a:off x="-6605" y="5893649"/>
            <a:ext cx="5466699" cy="964351"/>
          </a:xfrm>
          <a:custGeom>
            <a:avLst/>
            <a:gdLst>
              <a:gd name="connsiteX0" fmla="*/ 0 w 4935639"/>
              <a:gd name="connsiteY0" fmla="*/ 0 h 145914"/>
              <a:gd name="connsiteX1" fmla="*/ 4826409 w 4935639"/>
              <a:gd name="connsiteY1" fmla="*/ 0 h 145914"/>
              <a:gd name="connsiteX2" fmla="*/ 4935639 w 4935639"/>
              <a:gd name="connsiteY2" fmla="*/ 145914 h 145914"/>
              <a:gd name="connsiteX3" fmla="*/ 0 w 4935639"/>
              <a:gd name="connsiteY3" fmla="*/ 145914 h 14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5639" h="145914">
                <a:moveTo>
                  <a:pt x="0" y="0"/>
                </a:moveTo>
                <a:lnTo>
                  <a:pt x="4826409" y="0"/>
                </a:lnTo>
                <a:lnTo>
                  <a:pt x="4935639" y="145914"/>
                </a:lnTo>
                <a:lnTo>
                  <a:pt x="0" y="145914"/>
                </a:lnTo>
                <a:close/>
              </a:path>
            </a:pathLst>
          </a:cu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6" name="文本框 12"/>
          <p:cNvSpPr txBox="1">
            <a:spLocks noChangeArrowheads="1"/>
          </p:cNvSpPr>
          <p:nvPr/>
        </p:nvSpPr>
        <p:spPr bwMode="auto">
          <a:xfrm>
            <a:off x="708602" y="3013075"/>
            <a:ext cx="777367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5865" b="1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函数式编程</a:t>
            </a:r>
            <a:r>
              <a:rPr lang="en-US" altLang="zh-CN" sz="5865" b="1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5865" b="1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流式编程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74620" y="641594"/>
            <a:ext cx="1694972" cy="99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1" r="11"/>
          <a:stretch>
            <a:fillRect/>
          </a:stretch>
        </p:blipFill>
        <p:spPr>
          <a:xfrm>
            <a:off x="8881970" y="0"/>
            <a:ext cx="330913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3058160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函数式编程-流式编程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673544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5395" y="987425"/>
            <a:ext cx="986155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(时间原因不细讲，可思考如何实现，例如Lodash采用了类式的原理去实现，如果需要例子源码可找我，这里由于空间位置，无法展示全部代码。)</a:t>
            </a:r>
          </a:p>
        </p:txBody>
      </p:sp>
      <p:sp>
        <p:nvSpPr>
          <p:cNvPr id="20" name="菱形 19"/>
          <p:cNvSpPr/>
          <p:nvPr/>
        </p:nvSpPr>
        <p:spPr>
          <a:xfrm>
            <a:off x="513080" y="1037590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" y="2587625"/>
            <a:ext cx="5868000" cy="698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0" y="4573270"/>
            <a:ext cx="5868000" cy="954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715" y="1642745"/>
            <a:ext cx="5728970" cy="49117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04790" y="356806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66360" y="5748020"/>
            <a:ext cx="916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JQ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-6605" y="312619"/>
            <a:ext cx="3301347" cy="1653160"/>
            <a:chOff x="4265757" y="1676057"/>
            <a:chExt cx="4889353" cy="1924241"/>
          </a:xfrm>
          <a:solidFill>
            <a:srgbClr val="211A36"/>
          </a:solidFill>
        </p:grpSpPr>
        <p:sp>
          <p:nvSpPr>
            <p:cNvPr id="15" name="任意多边形 14"/>
            <p:cNvSpPr/>
            <p:nvPr/>
          </p:nvSpPr>
          <p:spPr>
            <a:xfrm flipV="1">
              <a:off x="4265757" y="1676057"/>
              <a:ext cx="4889353" cy="1924241"/>
            </a:xfrm>
            <a:custGeom>
              <a:avLst/>
              <a:gdLst>
                <a:gd name="connsiteX0" fmla="*/ 749623 w 5097585"/>
                <a:gd name="connsiteY0" fmla="*/ 0 h 2144109"/>
                <a:gd name="connsiteX1" fmla="*/ 5097585 w 5097585"/>
                <a:gd name="connsiteY1" fmla="*/ 0 h 2144109"/>
                <a:gd name="connsiteX2" fmla="*/ 5097585 w 5097585"/>
                <a:gd name="connsiteY2" fmla="*/ 2144109 h 2144109"/>
                <a:gd name="connsiteX3" fmla="*/ 0 w 5097585"/>
                <a:gd name="connsiteY3" fmla="*/ 2144109 h 21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7585" h="2144109">
                  <a:moveTo>
                    <a:pt x="749623" y="0"/>
                  </a:moveTo>
                  <a:lnTo>
                    <a:pt x="5097585" y="0"/>
                  </a:lnTo>
                  <a:lnTo>
                    <a:pt x="5097585" y="2144109"/>
                  </a:lnTo>
                  <a:lnTo>
                    <a:pt x="0" y="21441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7" name="任意多边形 23"/>
            <p:cNvSpPr/>
            <p:nvPr/>
          </p:nvSpPr>
          <p:spPr>
            <a:xfrm flipV="1">
              <a:off x="4495800" y="1676057"/>
              <a:ext cx="4648199" cy="1738351"/>
            </a:xfrm>
            <a:custGeom>
              <a:avLst/>
              <a:gdLst>
                <a:gd name="connsiteX0" fmla="*/ 749623 w 5097585"/>
                <a:gd name="connsiteY0" fmla="*/ 0 h 2144109"/>
                <a:gd name="connsiteX1" fmla="*/ 5097585 w 5097585"/>
                <a:gd name="connsiteY1" fmla="*/ 0 h 2144109"/>
                <a:gd name="connsiteX2" fmla="*/ 5097585 w 5097585"/>
                <a:gd name="connsiteY2" fmla="*/ 2144109 h 2144109"/>
                <a:gd name="connsiteX3" fmla="*/ 0 w 5097585"/>
                <a:gd name="connsiteY3" fmla="*/ 2144109 h 21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7585" h="2144109">
                  <a:moveTo>
                    <a:pt x="749623" y="0"/>
                  </a:moveTo>
                  <a:lnTo>
                    <a:pt x="5097585" y="0"/>
                  </a:lnTo>
                  <a:lnTo>
                    <a:pt x="5097585" y="2144109"/>
                  </a:lnTo>
                  <a:lnTo>
                    <a:pt x="0" y="21441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4" name="任意多边形 47"/>
          <p:cNvSpPr/>
          <p:nvPr/>
        </p:nvSpPr>
        <p:spPr>
          <a:xfrm>
            <a:off x="-6605" y="5893649"/>
            <a:ext cx="5466699" cy="964351"/>
          </a:xfrm>
          <a:custGeom>
            <a:avLst/>
            <a:gdLst>
              <a:gd name="connsiteX0" fmla="*/ 0 w 4935639"/>
              <a:gd name="connsiteY0" fmla="*/ 0 h 145914"/>
              <a:gd name="connsiteX1" fmla="*/ 4826409 w 4935639"/>
              <a:gd name="connsiteY1" fmla="*/ 0 h 145914"/>
              <a:gd name="connsiteX2" fmla="*/ 4935639 w 4935639"/>
              <a:gd name="connsiteY2" fmla="*/ 145914 h 145914"/>
              <a:gd name="connsiteX3" fmla="*/ 0 w 4935639"/>
              <a:gd name="connsiteY3" fmla="*/ 145914 h 14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5639" h="145914">
                <a:moveTo>
                  <a:pt x="0" y="0"/>
                </a:moveTo>
                <a:lnTo>
                  <a:pt x="4826409" y="0"/>
                </a:lnTo>
                <a:lnTo>
                  <a:pt x="4935639" y="145914"/>
                </a:lnTo>
                <a:lnTo>
                  <a:pt x="0" y="145914"/>
                </a:lnTo>
                <a:close/>
              </a:path>
            </a:pathLst>
          </a:cu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6" name="文本框 12"/>
          <p:cNvSpPr txBox="1">
            <a:spLocks noChangeArrowheads="1"/>
          </p:cNvSpPr>
          <p:nvPr/>
        </p:nvSpPr>
        <p:spPr bwMode="auto">
          <a:xfrm>
            <a:off x="708602" y="3013075"/>
            <a:ext cx="777367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5865" b="1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Vue</a:t>
            </a:r>
            <a:r>
              <a:rPr lang="zh-CN" altLang="en-US" sz="5865" b="1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动画</a:t>
            </a:r>
          </a:p>
        </p:txBody>
      </p:sp>
      <p:sp>
        <p:nvSpPr>
          <p:cNvPr id="18" name="矩形 16"/>
          <p:cNvSpPr>
            <a:spLocks noChangeArrowheads="1"/>
          </p:cNvSpPr>
          <p:nvPr/>
        </p:nvSpPr>
        <p:spPr bwMode="auto">
          <a:xfrm>
            <a:off x="1312170" y="3987800"/>
            <a:ext cx="6566535" cy="38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539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Vue内部使用 FLIP 动画队列、FLIP简单示例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74620" y="641594"/>
            <a:ext cx="1694972" cy="99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1" r="11"/>
          <a:stretch>
            <a:fillRect/>
          </a:stretch>
        </p:blipFill>
        <p:spPr>
          <a:xfrm>
            <a:off x="8881970" y="0"/>
            <a:ext cx="330913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1374140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kumimoji="1"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5395" y="1629410"/>
            <a:ext cx="986155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v-enter， v-enter-active， v-enter-to，v-leave， v-leave-active，v-leave-to、</a:t>
            </a: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322070" y="1224915"/>
            <a:ext cx="27400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Transition组件过渡类名</a:t>
            </a:r>
          </a:p>
        </p:txBody>
      </p:sp>
      <p:sp>
        <p:nvSpPr>
          <p:cNvPr id="20" name="菱形 19"/>
          <p:cNvSpPr/>
          <p:nvPr/>
        </p:nvSpPr>
        <p:spPr>
          <a:xfrm>
            <a:off x="589915" y="1132840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55395" y="2911475"/>
            <a:ext cx="986155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beforeEnter， enter ……</a:t>
            </a: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1322070" y="2554605"/>
            <a:ext cx="307911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Transition组件动画钩子</a:t>
            </a:r>
          </a:p>
        </p:txBody>
      </p:sp>
      <p:sp>
        <p:nvSpPr>
          <p:cNvPr id="16" name="菱形 15"/>
          <p:cNvSpPr/>
          <p:nvPr/>
        </p:nvSpPr>
        <p:spPr>
          <a:xfrm>
            <a:off x="589915" y="2443480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</p:txBody>
      </p:sp>
      <p:sp>
        <p:nvSpPr>
          <p:cNvPr id="57" name="矩形 56"/>
          <p:cNvSpPr/>
          <p:nvPr/>
        </p:nvSpPr>
        <p:spPr>
          <a:xfrm>
            <a:off x="0" y="676592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64500" y="1282065"/>
            <a:ext cx="4036695" cy="5622925"/>
            <a:chOff x="4149409" y="1235136"/>
            <a:chExt cx="4036532" cy="5622864"/>
          </a:xfrm>
          <a:solidFill>
            <a:srgbClr val="211A36"/>
          </a:solidFill>
        </p:grpSpPr>
        <p:sp>
          <p:nvSpPr>
            <p:cNvPr id="3" name="Oval 9"/>
            <p:cNvSpPr>
              <a:spLocks noChangeArrowheads="1"/>
            </p:cNvSpPr>
            <p:nvPr/>
          </p:nvSpPr>
          <p:spPr bwMode="auto">
            <a:xfrm>
              <a:off x="4553065" y="2045418"/>
              <a:ext cx="965795" cy="963491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032" rIns="0" bIns="4503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97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类名</a:t>
              </a: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6823925" y="2045418"/>
              <a:ext cx="970748" cy="963491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032" rIns="0" bIns="4503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97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钩子</a:t>
              </a: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5850169" y="1235136"/>
              <a:ext cx="646868" cy="5622864"/>
            </a:xfrm>
            <a:custGeom>
              <a:avLst/>
              <a:gdLst>
                <a:gd name="T0" fmla="*/ 182 w 260"/>
                <a:gd name="T1" fmla="*/ 130 h 1902"/>
                <a:gd name="T2" fmla="*/ 182 w 260"/>
                <a:gd name="T3" fmla="*/ 1902 h 1902"/>
                <a:gd name="T4" fmla="*/ 75 w 260"/>
                <a:gd name="T5" fmla="*/ 1902 h 1902"/>
                <a:gd name="T6" fmla="*/ 75 w 260"/>
                <a:gd name="T7" fmla="*/ 130 h 1902"/>
                <a:gd name="T8" fmla="*/ 0 w 260"/>
                <a:gd name="T9" fmla="*/ 130 h 1902"/>
                <a:gd name="T10" fmla="*/ 130 w 260"/>
                <a:gd name="T11" fmla="*/ 0 h 1902"/>
                <a:gd name="T12" fmla="*/ 260 w 260"/>
                <a:gd name="T13" fmla="*/ 130 h 1902"/>
                <a:gd name="T14" fmla="*/ 182 w 260"/>
                <a:gd name="T15" fmla="*/ 13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0" h="1902">
                  <a:moveTo>
                    <a:pt x="182" y="130"/>
                  </a:moveTo>
                  <a:lnTo>
                    <a:pt x="182" y="1902"/>
                  </a:lnTo>
                  <a:lnTo>
                    <a:pt x="75" y="1902"/>
                  </a:lnTo>
                  <a:lnTo>
                    <a:pt x="75" y="130"/>
                  </a:lnTo>
                  <a:lnTo>
                    <a:pt x="0" y="130"/>
                  </a:lnTo>
                  <a:lnTo>
                    <a:pt x="130" y="0"/>
                  </a:lnTo>
                  <a:lnTo>
                    <a:pt x="260" y="130"/>
                  </a:lnTo>
                  <a:lnTo>
                    <a:pt x="182" y="130"/>
                  </a:ln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62" tIns="45032" rIns="90062" bIns="4503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4149409" y="3245560"/>
              <a:ext cx="2667081" cy="3486418"/>
            </a:xfrm>
            <a:custGeom>
              <a:avLst/>
              <a:gdLst>
                <a:gd name="T0" fmla="*/ 225 w 454"/>
                <a:gd name="T1" fmla="*/ 35 h 481"/>
                <a:gd name="T2" fmla="*/ 55 w 454"/>
                <a:gd name="T3" fmla="*/ 35 h 481"/>
                <a:gd name="T4" fmla="*/ 55 w 454"/>
                <a:gd name="T5" fmla="*/ 0 h 481"/>
                <a:gd name="T6" fmla="*/ 0 w 454"/>
                <a:gd name="T7" fmla="*/ 55 h 481"/>
                <a:gd name="T8" fmla="*/ 55 w 454"/>
                <a:gd name="T9" fmla="*/ 110 h 481"/>
                <a:gd name="T10" fmla="*/ 55 w 454"/>
                <a:gd name="T11" fmla="*/ 80 h 481"/>
                <a:gd name="T12" fmla="*/ 224 w 454"/>
                <a:gd name="T13" fmla="*/ 80 h 481"/>
                <a:gd name="T14" fmla="*/ 409 w 454"/>
                <a:gd name="T15" fmla="*/ 277 h 481"/>
                <a:gd name="T16" fmla="*/ 409 w 454"/>
                <a:gd name="T17" fmla="*/ 481 h 481"/>
                <a:gd name="T18" fmla="*/ 454 w 454"/>
                <a:gd name="T19" fmla="*/ 481 h 481"/>
                <a:gd name="T20" fmla="*/ 454 w 454"/>
                <a:gd name="T21" fmla="*/ 277 h 481"/>
                <a:gd name="T22" fmla="*/ 225 w 454"/>
                <a:gd name="T23" fmla="*/ 3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4" h="481">
                  <a:moveTo>
                    <a:pt x="225" y="35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340" y="80"/>
                    <a:pt x="409" y="168"/>
                    <a:pt x="409" y="277"/>
                  </a:cubicBezTo>
                  <a:cubicBezTo>
                    <a:pt x="409" y="481"/>
                    <a:pt x="409" y="481"/>
                    <a:pt x="409" y="481"/>
                  </a:cubicBezTo>
                  <a:cubicBezTo>
                    <a:pt x="454" y="481"/>
                    <a:pt x="454" y="481"/>
                    <a:pt x="454" y="481"/>
                  </a:cubicBezTo>
                  <a:cubicBezTo>
                    <a:pt x="454" y="277"/>
                    <a:pt x="454" y="277"/>
                    <a:pt x="454" y="277"/>
                  </a:cubicBezTo>
                  <a:cubicBezTo>
                    <a:pt x="454" y="145"/>
                    <a:pt x="363" y="35"/>
                    <a:pt x="225" y="35"/>
                  </a:cubicBez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62" tIns="45032" rIns="90062" bIns="4503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5518860" y="3245560"/>
              <a:ext cx="2667081" cy="3486418"/>
            </a:xfrm>
            <a:custGeom>
              <a:avLst/>
              <a:gdLst>
                <a:gd name="T0" fmla="*/ 229 w 454"/>
                <a:gd name="T1" fmla="*/ 35 h 481"/>
                <a:gd name="T2" fmla="*/ 399 w 454"/>
                <a:gd name="T3" fmla="*/ 35 h 481"/>
                <a:gd name="T4" fmla="*/ 399 w 454"/>
                <a:gd name="T5" fmla="*/ 0 h 481"/>
                <a:gd name="T6" fmla="*/ 454 w 454"/>
                <a:gd name="T7" fmla="*/ 55 h 481"/>
                <a:gd name="T8" fmla="*/ 399 w 454"/>
                <a:gd name="T9" fmla="*/ 110 h 481"/>
                <a:gd name="T10" fmla="*/ 399 w 454"/>
                <a:gd name="T11" fmla="*/ 80 h 481"/>
                <a:gd name="T12" fmla="*/ 230 w 454"/>
                <a:gd name="T13" fmla="*/ 80 h 481"/>
                <a:gd name="T14" fmla="*/ 45 w 454"/>
                <a:gd name="T15" fmla="*/ 277 h 481"/>
                <a:gd name="T16" fmla="*/ 45 w 454"/>
                <a:gd name="T17" fmla="*/ 481 h 481"/>
                <a:gd name="T18" fmla="*/ 0 w 454"/>
                <a:gd name="T19" fmla="*/ 481 h 481"/>
                <a:gd name="T20" fmla="*/ 0 w 454"/>
                <a:gd name="T21" fmla="*/ 277 h 481"/>
                <a:gd name="T22" fmla="*/ 229 w 454"/>
                <a:gd name="T23" fmla="*/ 3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4" h="481">
                  <a:moveTo>
                    <a:pt x="229" y="35"/>
                  </a:moveTo>
                  <a:cubicBezTo>
                    <a:pt x="399" y="35"/>
                    <a:pt x="399" y="35"/>
                    <a:pt x="399" y="35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454" y="55"/>
                    <a:pt x="454" y="55"/>
                    <a:pt x="454" y="55"/>
                  </a:cubicBezTo>
                  <a:cubicBezTo>
                    <a:pt x="399" y="110"/>
                    <a:pt x="399" y="110"/>
                    <a:pt x="399" y="110"/>
                  </a:cubicBezTo>
                  <a:cubicBezTo>
                    <a:pt x="399" y="80"/>
                    <a:pt x="399" y="80"/>
                    <a:pt x="399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114" y="80"/>
                    <a:pt x="45" y="168"/>
                    <a:pt x="45" y="277"/>
                  </a:cubicBezTo>
                  <a:cubicBezTo>
                    <a:pt x="45" y="481"/>
                    <a:pt x="45" y="481"/>
                    <a:pt x="45" y="481"/>
                  </a:cubicBezTo>
                  <a:cubicBezTo>
                    <a:pt x="0" y="481"/>
                    <a:pt x="0" y="481"/>
                    <a:pt x="0" y="481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145"/>
                    <a:pt x="90" y="35"/>
                    <a:pt x="229" y="35"/>
                  </a:cubicBez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62" tIns="45032" rIns="90062" bIns="4503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4023995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Vue内部使用 FLIP 动画队列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22070" y="1423670"/>
            <a:ext cx="986155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 First、Last、Invert和 Play四个单词首字母的缩写</a:t>
            </a: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322070" y="1054418"/>
            <a:ext cx="27400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FLIP</a:t>
            </a:r>
          </a:p>
        </p:txBody>
      </p:sp>
      <p:sp>
        <p:nvSpPr>
          <p:cNvPr id="20" name="菱形 19"/>
          <p:cNvSpPr/>
          <p:nvPr/>
        </p:nvSpPr>
        <p:spPr>
          <a:xfrm>
            <a:off x="589915" y="961390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22070" y="2471420"/>
            <a:ext cx="986155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指的是在任何事情发生之前（过渡之前），记录当前元素的位置和尺寸，即动画开始之前那一刻元素的位置和尺寸信息(说白了，就是你的虚拟位置，你将从这出发)</a:t>
            </a: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1322070" y="2137093"/>
            <a:ext cx="307911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First</a:t>
            </a:r>
          </a:p>
        </p:txBody>
      </p:sp>
      <p:sp>
        <p:nvSpPr>
          <p:cNvPr id="16" name="菱形 15"/>
          <p:cNvSpPr/>
          <p:nvPr/>
        </p:nvSpPr>
        <p:spPr>
          <a:xfrm>
            <a:off x="589915" y="2044065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57" name="矩形 56"/>
          <p:cNvSpPr/>
          <p:nvPr/>
        </p:nvSpPr>
        <p:spPr>
          <a:xfrm>
            <a:off x="0" y="676592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22070" y="3589020"/>
            <a:ext cx="986155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执行一段代码，让元素发生相应的变化，并记录元素在动画最后状态的位置和尺寸，即动画结束之后那 一刻元素的位置和尺寸信息(说白了，就是你的真实位置，你最终的目的地)</a:t>
            </a: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1322070" y="3219768"/>
            <a:ext cx="307911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Last</a:t>
            </a:r>
          </a:p>
        </p:txBody>
      </p:sp>
      <p:sp>
        <p:nvSpPr>
          <p:cNvPr id="19" name="菱形 18"/>
          <p:cNvSpPr/>
          <p:nvPr/>
        </p:nvSpPr>
        <p:spPr>
          <a:xfrm>
            <a:off x="589915" y="3126740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22070" y="4671695"/>
            <a:ext cx="986155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计算虚拟位置和真实位置之间的状态变化(例如top，width， opacity等等)</a:t>
            </a: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1322070" y="4302443"/>
            <a:ext cx="307911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Invert</a:t>
            </a:r>
          </a:p>
        </p:txBody>
      </p:sp>
      <p:sp>
        <p:nvSpPr>
          <p:cNvPr id="25" name="菱形 24"/>
          <p:cNvSpPr/>
          <p:nvPr/>
        </p:nvSpPr>
        <p:spPr>
          <a:xfrm>
            <a:off x="589915" y="4209415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22070" y="5742940"/>
            <a:ext cx="986155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将元素反转（假装在first位置），我们可以把 transform设置为 none，因为失去了 transform的约束，</a:t>
            </a:r>
          </a:p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所以元素肯定会往本该在的位置（即动画结束时的那个状态）进行移动，也就是last的位置，如果给元素加上 transition的属性，那么这个过程自然也就是以一种动画的形式发生了</a:t>
            </a: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1322070" y="5386070"/>
            <a:ext cx="307911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Play</a:t>
            </a:r>
          </a:p>
        </p:txBody>
      </p:sp>
      <p:sp>
        <p:nvSpPr>
          <p:cNvPr id="39" name="菱形 38"/>
          <p:cNvSpPr/>
          <p:nvPr/>
        </p:nvSpPr>
        <p:spPr>
          <a:xfrm>
            <a:off x="589915" y="5292090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2040255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FLIP简单示例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676592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885" y="1174115"/>
            <a:ext cx="7924800" cy="529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72"/>
          <a:stretch>
            <a:fillRect/>
          </a:stretch>
        </p:blipFill>
        <p:spPr>
          <a:xfrm>
            <a:off x="0" y="0"/>
            <a:ext cx="3309133" cy="6858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229179" y="1435727"/>
            <a:ext cx="1694972" cy="913007"/>
          </a:xfrm>
          <a:prstGeom prst="rect">
            <a:avLst/>
          </a:prstGeom>
          <a:solidFill>
            <a:srgbClr val="211A36"/>
          </a:solidFill>
        </p:spPr>
        <p:txBody>
          <a:bodyPr wrap="square" rtlCol="0">
            <a:spAutoFit/>
          </a:bodyPr>
          <a:lstStyle/>
          <a:p>
            <a:r>
              <a:rPr lang="zh-CN" altLang="en-US" sz="5335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20" name="矩形 31"/>
          <p:cNvSpPr>
            <a:spLocks noChangeArrowheads="1"/>
          </p:cNvSpPr>
          <p:nvPr/>
        </p:nvSpPr>
        <p:spPr bwMode="auto">
          <a:xfrm>
            <a:off x="6970275" y="2091311"/>
            <a:ext cx="2717078" cy="337185"/>
          </a:xfrm>
          <a:prstGeom prst="rect">
            <a:avLst/>
          </a:prstGeom>
          <a:noFill/>
          <a:ln w="9525">
            <a:solidFill>
              <a:srgbClr val="211A3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055154" y="2066031"/>
            <a:ext cx="19272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执行上下文</a:t>
            </a:r>
          </a:p>
        </p:txBody>
      </p:sp>
      <p:sp>
        <p:nvSpPr>
          <p:cNvPr id="25" name="矩形 29"/>
          <p:cNvSpPr>
            <a:spLocks noChangeArrowheads="1"/>
          </p:cNvSpPr>
          <p:nvPr/>
        </p:nvSpPr>
        <p:spPr bwMode="auto">
          <a:xfrm>
            <a:off x="6066848" y="1837631"/>
            <a:ext cx="798501" cy="623012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30"/>
          <p:cNvSpPr txBox="1">
            <a:spLocks noChangeArrowheads="1"/>
          </p:cNvSpPr>
          <p:nvPr/>
        </p:nvSpPr>
        <p:spPr bwMode="auto">
          <a:xfrm>
            <a:off x="6237557" y="1969078"/>
            <a:ext cx="599511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6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29" name="矩形 31"/>
          <p:cNvSpPr>
            <a:spLocks noChangeArrowheads="1"/>
          </p:cNvSpPr>
          <p:nvPr/>
        </p:nvSpPr>
        <p:spPr bwMode="auto">
          <a:xfrm>
            <a:off x="6970275" y="3720781"/>
            <a:ext cx="2717078" cy="338555"/>
          </a:xfrm>
          <a:prstGeom prst="rect">
            <a:avLst/>
          </a:prstGeom>
          <a:noFill/>
          <a:ln w="9525">
            <a:solidFill>
              <a:srgbClr val="211A3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7055154" y="3695700"/>
            <a:ext cx="288544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函数式编程-流式编程</a:t>
            </a:r>
          </a:p>
        </p:txBody>
      </p:sp>
      <p:sp>
        <p:nvSpPr>
          <p:cNvPr id="31" name="矩形 29"/>
          <p:cNvSpPr>
            <a:spLocks noChangeArrowheads="1"/>
          </p:cNvSpPr>
          <p:nvPr/>
        </p:nvSpPr>
        <p:spPr bwMode="auto">
          <a:xfrm>
            <a:off x="6066848" y="3467101"/>
            <a:ext cx="798501" cy="623012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框 30"/>
          <p:cNvSpPr txBox="1">
            <a:spLocks noChangeArrowheads="1"/>
          </p:cNvSpPr>
          <p:nvPr/>
        </p:nvSpPr>
        <p:spPr bwMode="auto">
          <a:xfrm>
            <a:off x="6237557" y="3598548"/>
            <a:ext cx="49357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6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34" name="矩形 31"/>
          <p:cNvSpPr>
            <a:spLocks noChangeArrowheads="1"/>
          </p:cNvSpPr>
          <p:nvPr/>
        </p:nvSpPr>
        <p:spPr bwMode="auto">
          <a:xfrm>
            <a:off x="6970275" y="2922346"/>
            <a:ext cx="2717078" cy="338555"/>
          </a:xfrm>
          <a:prstGeom prst="rect">
            <a:avLst/>
          </a:prstGeom>
          <a:noFill/>
          <a:ln w="9525">
            <a:solidFill>
              <a:srgbClr val="211A3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7055154" y="2897066"/>
            <a:ext cx="19272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函数柯里化</a:t>
            </a:r>
          </a:p>
        </p:txBody>
      </p:sp>
      <p:sp>
        <p:nvSpPr>
          <p:cNvPr id="36" name="矩形 29"/>
          <p:cNvSpPr>
            <a:spLocks noChangeArrowheads="1"/>
          </p:cNvSpPr>
          <p:nvPr/>
        </p:nvSpPr>
        <p:spPr bwMode="auto">
          <a:xfrm>
            <a:off x="6066848" y="2668666"/>
            <a:ext cx="798501" cy="623012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文本框 30"/>
          <p:cNvSpPr txBox="1">
            <a:spLocks noChangeArrowheads="1"/>
          </p:cNvSpPr>
          <p:nvPr/>
        </p:nvSpPr>
        <p:spPr bwMode="auto">
          <a:xfrm>
            <a:off x="6237557" y="2800113"/>
            <a:ext cx="599511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6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39" name="矩形 31"/>
          <p:cNvSpPr>
            <a:spLocks noChangeArrowheads="1"/>
          </p:cNvSpPr>
          <p:nvPr/>
        </p:nvSpPr>
        <p:spPr bwMode="auto">
          <a:xfrm>
            <a:off x="6970275" y="4551816"/>
            <a:ext cx="2717078" cy="338555"/>
          </a:xfrm>
          <a:prstGeom prst="rect">
            <a:avLst/>
          </a:prstGeom>
          <a:noFill/>
          <a:ln w="9525">
            <a:solidFill>
              <a:srgbClr val="211A3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7055154" y="4526536"/>
            <a:ext cx="19272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Vue</a:t>
            </a:r>
            <a:r>
              <a:rPr lang="zh-CN" altLang="en-US" sz="2000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动画</a:t>
            </a:r>
          </a:p>
        </p:txBody>
      </p:sp>
      <p:sp>
        <p:nvSpPr>
          <p:cNvPr id="41" name="矩形 29"/>
          <p:cNvSpPr>
            <a:spLocks noChangeArrowheads="1"/>
          </p:cNvSpPr>
          <p:nvPr/>
        </p:nvSpPr>
        <p:spPr bwMode="auto">
          <a:xfrm>
            <a:off x="6066848" y="4298136"/>
            <a:ext cx="798501" cy="623012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文本框 30"/>
          <p:cNvSpPr txBox="1">
            <a:spLocks noChangeArrowheads="1"/>
          </p:cNvSpPr>
          <p:nvPr/>
        </p:nvSpPr>
        <p:spPr bwMode="auto">
          <a:xfrm>
            <a:off x="6237557" y="4429583"/>
            <a:ext cx="599511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6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2" name="矩形 1"/>
          <p:cNvSpPr/>
          <p:nvPr/>
        </p:nvSpPr>
        <p:spPr>
          <a:xfrm>
            <a:off x="3614057" y="6234988"/>
            <a:ext cx="8577943" cy="623012"/>
          </a:xfrm>
          <a:custGeom>
            <a:avLst/>
            <a:gdLst>
              <a:gd name="connsiteX0" fmla="*/ 0 w 8040914"/>
              <a:gd name="connsiteY0" fmla="*/ 0 h 623012"/>
              <a:gd name="connsiteX1" fmla="*/ 8040914 w 8040914"/>
              <a:gd name="connsiteY1" fmla="*/ 0 h 623012"/>
              <a:gd name="connsiteX2" fmla="*/ 8040914 w 8040914"/>
              <a:gd name="connsiteY2" fmla="*/ 623012 h 623012"/>
              <a:gd name="connsiteX3" fmla="*/ 0 w 8040914"/>
              <a:gd name="connsiteY3" fmla="*/ 623012 h 623012"/>
              <a:gd name="connsiteX4" fmla="*/ 0 w 8040914"/>
              <a:gd name="connsiteY4" fmla="*/ 0 h 623012"/>
              <a:gd name="connsiteX0-1" fmla="*/ 580571 w 8040914"/>
              <a:gd name="connsiteY0-2" fmla="*/ 14515 h 623012"/>
              <a:gd name="connsiteX1-3" fmla="*/ 8040914 w 8040914"/>
              <a:gd name="connsiteY1-4" fmla="*/ 0 h 623012"/>
              <a:gd name="connsiteX2-5" fmla="*/ 8040914 w 8040914"/>
              <a:gd name="connsiteY2-6" fmla="*/ 623012 h 623012"/>
              <a:gd name="connsiteX3-7" fmla="*/ 0 w 8040914"/>
              <a:gd name="connsiteY3-8" fmla="*/ 623012 h 623012"/>
              <a:gd name="connsiteX4-9" fmla="*/ 580571 w 8040914"/>
              <a:gd name="connsiteY4-10" fmla="*/ 14515 h 6230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40914" h="623012">
                <a:moveTo>
                  <a:pt x="580571" y="14515"/>
                </a:moveTo>
                <a:lnTo>
                  <a:pt x="8040914" y="0"/>
                </a:lnTo>
                <a:lnTo>
                  <a:pt x="8040914" y="623012"/>
                </a:lnTo>
                <a:lnTo>
                  <a:pt x="0" y="623012"/>
                </a:lnTo>
                <a:lnTo>
                  <a:pt x="580571" y="14515"/>
                </a:lnTo>
                <a:close/>
              </a:path>
            </a:pathLst>
          </a:cu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reeform 7"/>
          <p:cNvSpPr/>
          <p:nvPr/>
        </p:nvSpPr>
        <p:spPr bwMode="auto">
          <a:xfrm>
            <a:off x="1692429" y="1932118"/>
            <a:ext cx="8807145" cy="3502576"/>
          </a:xfrm>
          <a:custGeom>
            <a:avLst/>
            <a:gdLst>
              <a:gd name="T0" fmla="*/ 1489 w 1621"/>
              <a:gd name="T1" fmla="*/ 239 h 239"/>
              <a:gd name="T2" fmla="*/ 133 w 1621"/>
              <a:gd name="T3" fmla="*/ 239 h 239"/>
              <a:gd name="T4" fmla="*/ 0 w 1621"/>
              <a:gd name="T5" fmla="*/ 0 h 239"/>
              <a:gd name="T6" fmla="*/ 1621 w 1621"/>
              <a:gd name="T7" fmla="*/ 0 h 239"/>
              <a:gd name="T8" fmla="*/ 1489 w 1621"/>
              <a:gd name="T9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1" h="239">
                <a:moveTo>
                  <a:pt x="1489" y="239"/>
                </a:moveTo>
                <a:lnTo>
                  <a:pt x="133" y="239"/>
                </a:lnTo>
                <a:lnTo>
                  <a:pt x="0" y="0"/>
                </a:lnTo>
                <a:lnTo>
                  <a:pt x="1621" y="0"/>
                </a:lnTo>
                <a:lnTo>
                  <a:pt x="1489" y="239"/>
                </a:ln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2862164" y="3393171"/>
            <a:ext cx="64676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感谢观看</a:t>
            </a:r>
            <a:endParaRPr lang="en-US" altLang="zh-CN" sz="4800" b="1" dirty="0">
              <a:solidFill>
                <a:srgbClr val="211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zh-CN" sz="4800" b="1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THNKAS</a:t>
            </a:r>
            <a:endParaRPr lang="zh-CN" altLang="en-US" sz="4800" b="1" dirty="0">
              <a:solidFill>
                <a:srgbClr val="211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4760169" y="2094043"/>
            <a:ext cx="2671662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400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-6605" y="312619"/>
            <a:ext cx="3301347" cy="1653160"/>
            <a:chOff x="4265757" y="1676057"/>
            <a:chExt cx="4889353" cy="1924241"/>
          </a:xfrm>
          <a:solidFill>
            <a:srgbClr val="211A36"/>
          </a:solidFill>
        </p:grpSpPr>
        <p:sp>
          <p:nvSpPr>
            <p:cNvPr id="15" name="任意多边形 14"/>
            <p:cNvSpPr/>
            <p:nvPr/>
          </p:nvSpPr>
          <p:spPr>
            <a:xfrm flipV="1">
              <a:off x="4265757" y="1676057"/>
              <a:ext cx="4889353" cy="1924241"/>
            </a:xfrm>
            <a:custGeom>
              <a:avLst/>
              <a:gdLst>
                <a:gd name="connsiteX0" fmla="*/ 749623 w 5097585"/>
                <a:gd name="connsiteY0" fmla="*/ 0 h 2144109"/>
                <a:gd name="connsiteX1" fmla="*/ 5097585 w 5097585"/>
                <a:gd name="connsiteY1" fmla="*/ 0 h 2144109"/>
                <a:gd name="connsiteX2" fmla="*/ 5097585 w 5097585"/>
                <a:gd name="connsiteY2" fmla="*/ 2144109 h 2144109"/>
                <a:gd name="connsiteX3" fmla="*/ 0 w 5097585"/>
                <a:gd name="connsiteY3" fmla="*/ 2144109 h 21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7585" h="2144109">
                  <a:moveTo>
                    <a:pt x="749623" y="0"/>
                  </a:moveTo>
                  <a:lnTo>
                    <a:pt x="5097585" y="0"/>
                  </a:lnTo>
                  <a:lnTo>
                    <a:pt x="5097585" y="2144109"/>
                  </a:lnTo>
                  <a:lnTo>
                    <a:pt x="0" y="21441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7" name="任意多边形 23"/>
            <p:cNvSpPr/>
            <p:nvPr/>
          </p:nvSpPr>
          <p:spPr>
            <a:xfrm flipV="1">
              <a:off x="4495800" y="1676057"/>
              <a:ext cx="4648199" cy="1738351"/>
            </a:xfrm>
            <a:custGeom>
              <a:avLst/>
              <a:gdLst>
                <a:gd name="connsiteX0" fmla="*/ 749623 w 5097585"/>
                <a:gd name="connsiteY0" fmla="*/ 0 h 2144109"/>
                <a:gd name="connsiteX1" fmla="*/ 5097585 w 5097585"/>
                <a:gd name="connsiteY1" fmla="*/ 0 h 2144109"/>
                <a:gd name="connsiteX2" fmla="*/ 5097585 w 5097585"/>
                <a:gd name="connsiteY2" fmla="*/ 2144109 h 2144109"/>
                <a:gd name="connsiteX3" fmla="*/ 0 w 5097585"/>
                <a:gd name="connsiteY3" fmla="*/ 2144109 h 21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7585" h="2144109">
                  <a:moveTo>
                    <a:pt x="749623" y="0"/>
                  </a:moveTo>
                  <a:lnTo>
                    <a:pt x="5097585" y="0"/>
                  </a:lnTo>
                  <a:lnTo>
                    <a:pt x="5097585" y="2144109"/>
                  </a:lnTo>
                  <a:lnTo>
                    <a:pt x="0" y="21441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4" name="任意多边形 47"/>
          <p:cNvSpPr/>
          <p:nvPr/>
        </p:nvSpPr>
        <p:spPr>
          <a:xfrm>
            <a:off x="-6605" y="5893649"/>
            <a:ext cx="5466699" cy="964351"/>
          </a:xfrm>
          <a:custGeom>
            <a:avLst/>
            <a:gdLst>
              <a:gd name="connsiteX0" fmla="*/ 0 w 4935639"/>
              <a:gd name="connsiteY0" fmla="*/ 0 h 145914"/>
              <a:gd name="connsiteX1" fmla="*/ 4826409 w 4935639"/>
              <a:gd name="connsiteY1" fmla="*/ 0 h 145914"/>
              <a:gd name="connsiteX2" fmla="*/ 4935639 w 4935639"/>
              <a:gd name="connsiteY2" fmla="*/ 145914 h 145914"/>
              <a:gd name="connsiteX3" fmla="*/ 0 w 4935639"/>
              <a:gd name="connsiteY3" fmla="*/ 145914 h 14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5639" h="145914">
                <a:moveTo>
                  <a:pt x="0" y="0"/>
                </a:moveTo>
                <a:lnTo>
                  <a:pt x="4826409" y="0"/>
                </a:lnTo>
                <a:lnTo>
                  <a:pt x="4935639" y="145914"/>
                </a:lnTo>
                <a:lnTo>
                  <a:pt x="0" y="145914"/>
                </a:lnTo>
                <a:close/>
              </a:path>
            </a:pathLst>
          </a:cu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6" name="文本框 12"/>
          <p:cNvSpPr txBox="1">
            <a:spLocks noChangeArrowheads="1"/>
          </p:cNvSpPr>
          <p:nvPr/>
        </p:nvSpPr>
        <p:spPr bwMode="auto">
          <a:xfrm>
            <a:off x="1960017" y="3013205"/>
            <a:ext cx="527084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5865" b="1" dirty="0">
                <a:solidFill>
                  <a:srgbClr val="211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执行上下文</a:t>
            </a:r>
          </a:p>
        </p:txBody>
      </p:sp>
      <p:sp>
        <p:nvSpPr>
          <p:cNvPr id="18" name="矩形 16"/>
          <p:cNvSpPr>
            <a:spLocks noChangeArrowheads="1"/>
          </p:cNvSpPr>
          <p:nvPr/>
        </p:nvSpPr>
        <p:spPr bwMode="auto">
          <a:xfrm>
            <a:off x="1312170" y="3987800"/>
            <a:ext cx="6566535" cy="72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539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特点、生命周期、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变量对象创建、作用域链、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This(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严格模式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539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1600" dirty="0">
              <a:solidFill>
                <a:srgbClr val="0A232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4620" y="641594"/>
            <a:ext cx="1694972" cy="99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1" r="11"/>
          <a:stretch>
            <a:fillRect/>
          </a:stretch>
        </p:blipFill>
        <p:spPr>
          <a:xfrm>
            <a:off x="8881970" y="0"/>
            <a:ext cx="330913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79" y="4420025"/>
            <a:ext cx="9114137" cy="2471630"/>
          </a:xfrm>
          <a:prstGeom prst="rect">
            <a:avLst/>
          </a:prstGeom>
          <a:ln>
            <a:noFill/>
          </a:ln>
        </p:spPr>
      </p:pic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1705610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执行上下文</a:t>
            </a:r>
            <a:endParaRPr kumimoji="1"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5395" y="1410335"/>
            <a:ext cx="986155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每次当控制器转到可执行代码的时候，就会进入一个执行上下文。执行上下文可以理解为当前代码的执行环境，它会形成一个作用域。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322070" y="1005840"/>
            <a:ext cx="217932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什么是执行上下文？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0" name="菱形 19"/>
          <p:cNvSpPr/>
          <p:nvPr/>
        </p:nvSpPr>
        <p:spPr>
          <a:xfrm>
            <a:off x="589915" y="913765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55395" y="2692400"/>
            <a:ext cx="986155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全局环境：</a:t>
            </a:r>
            <a:r>
              <a:rPr lang="en-GB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JavaScript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代码运行起来会首先进入该环境</a:t>
            </a:r>
          </a:p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函数环境：当函数被调用执行时，会进入当前函数中执行代码</a:t>
            </a:r>
          </a:p>
          <a:p>
            <a:pPr marL="0" indent="0" fontAlgn="auto">
              <a:lnSpc>
                <a:spcPts val="2200"/>
              </a:lnSpc>
              <a:buNone/>
            </a:pPr>
            <a:r>
              <a:rPr lang="en-GB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</a:t>
            </a:r>
            <a:r>
              <a:rPr lang="zh-CN" alt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不建议使用，可忽略）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1322070" y="2335530"/>
            <a:ext cx="217932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589915" y="2224405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</p:txBody>
      </p:sp>
      <p:sp>
        <p:nvSpPr>
          <p:cNvPr id="17" name="菱形 16"/>
          <p:cNvSpPr/>
          <p:nvPr/>
        </p:nvSpPr>
        <p:spPr>
          <a:xfrm>
            <a:off x="589915" y="3829685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55395" y="3779520"/>
            <a:ext cx="986155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JavaScript引擎会以栈的方式来处理它们，这个栈，我们称其为函数调用栈(call stack)。栈底永远都是全局上下文，而栈顶就是当前正在执行的上下文。</a:t>
            </a:r>
          </a:p>
        </p:txBody>
      </p:sp>
      <p:sp>
        <p:nvSpPr>
          <p:cNvPr id="57" name="矩形 56"/>
          <p:cNvSpPr/>
          <p:nvPr/>
        </p:nvSpPr>
        <p:spPr>
          <a:xfrm>
            <a:off x="0" y="676592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2448560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执行上下文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</a:t>
            </a:r>
            <a:endParaRPr kumimoji="1"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673544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5"/>
          <p:cNvSpPr/>
          <p:nvPr/>
        </p:nvSpPr>
        <p:spPr bwMode="auto">
          <a:xfrm>
            <a:off x="2594610" y="1713230"/>
            <a:ext cx="2182495" cy="3495675"/>
          </a:xfrm>
          <a:custGeom>
            <a:avLst/>
            <a:gdLst>
              <a:gd name="T0" fmla="*/ 125 w 3148"/>
              <a:gd name="T1" fmla="*/ 0 h 5005"/>
              <a:gd name="T2" fmla="*/ 3023 w 3148"/>
              <a:gd name="T3" fmla="*/ 0 h 5005"/>
              <a:gd name="T4" fmla="*/ 3148 w 3148"/>
              <a:gd name="T5" fmla="*/ 125 h 5005"/>
              <a:gd name="T6" fmla="*/ 3148 w 3148"/>
              <a:gd name="T7" fmla="*/ 4880 h 5005"/>
              <a:gd name="T8" fmla="*/ 3023 w 3148"/>
              <a:gd name="T9" fmla="*/ 5005 h 5005"/>
              <a:gd name="T10" fmla="*/ 125 w 3148"/>
              <a:gd name="T11" fmla="*/ 5005 h 5005"/>
              <a:gd name="T12" fmla="*/ 0 w 3148"/>
              <a:gd name="T13" fmla="*/ 4880 h 5005"/>
              <a:gd name="T14" fmla="*/ 0 w 3148"/>
              <a:gd name="T15" fmla="*/ 125 h 5005"/>
              <a:gd name="T16" fmla="*/ 125 w 3148"/>
              <a:gd name="T17" fmla="*/ 0 h 5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211A36"/>
          </a:solidFill>
          <a:ln w="10" cap="flat">
            <a:noFill/>
            <a:prstDash val="solid"/>
            <a:miter lim="800000"/>
          </a:ln>
        </p:spPr>
        <p:txBody>
          <a:bodyPr vert="horz" wrap="square" lIns="120085" tIns="60042" rIns="120085" bIns="6004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180975" y="1713230"/>
            <a:ext cx="2183765" cy="3495675"/>
          </a:xfrm>
          <a:custGeom>
            <a:avLst/>
            <a:gdLst>
              <a:gd name="T0" fmla="*/ 125 w 3149"/>
              <a:gd name="T1" fmla="*/ 0 h 5005"/>
              <a:gd name="T2" fmla="*/ 3024 w 3149"/>
              <a:gd name="T3" fmla="*/ 0 h 5005"/>
              <a:gd name="T4" fmla="*/ 3149 w 3149"/>
              <a:gd name="T5" fmla="*/ 125 h 5005"/>
              <a:gd name="T6" fmla="*/ 3149 w 3149"/>
              <a:gd name="T7" fmla="*/ 4880 h 5005"/>
              <a:gd name="T8" fmla="*/ 3024 w 3149"/>
              <a:gd name="T9" fmla="*/ 5005 h 5005"/>
              <a:gd name="T10" fmla="*/ 125 w 3149"/>
              <a:gd name="T11" fmla="*/ 5005 h 5005"/>
              <a:gd name="T12" fmla="*/ 0 w 3149"/>
              <a:gd name="T13" fmla="*/ 4880 h 5005"/>
              <a:gd name="T14" fmla="*/ 0 w 3149"/>
              <a:gd name="T15" fmla="*/ 125 h 5005"/>
              <a:gd name="T16" fmla="*/ 125 w 3149"/>
              <a:gd name="T17" fmla="*/ 0 h 5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211A36"/>
          </a:solidFill>
          <a:ln w="10" cap="flat">
            <a:noFill/>
            <a:prstDash val="solid"/>
            <a:miter lim="800000"/>
          </a:ln>
        </p:spPr>
        <p:txBody>
          <a:bodyPr vert="horz" wrap="square" lIns="120085" tIns="60042" rIns="120085" bIns="6004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Freeform 7"/>
          <p:cNvSpPr/>
          <p:nvPr/>
        </p:nvSpPr>
        <p:spPr bwMode="auto">
          <a:xfrm>
            <a:off x="7418070" y="1713230"/>
            <a:ext cx="2182495" cy="3495675"/>
          </a:xfrm>
          <a:custGeom>
            <a:avLst/>
            <a:gdLst>
              <a:gd name="T0" fmla="*/ 125 w 3148"/>
              <a:gd name="T1" fmla="*/ 0 h 5005"/>
              <a:gd name="T2" fmla="*/ 3023 w 3148"/>
              <a:gd name="T3" fmla="*/ 0 h 5005"/>
              <a:gd name="T4" fmla="*/ 3148 w 3148"/>
              <a:gd name="T5" fmla="*/ 125 h 5005"/>
              <a:gd name="T6" fmla="*/ 3148 w 3148"/>
              <a:gd name="T7" fmla="*/ 4880 h 5005"/>
              <a:gd name="T8" fmla="*/ 3023 w 3148"/>
              <a:gd name="T9" fmla="*/ 5005 h 5005"/>
              <a:gd name="T10" fmla="*/ 125 w 3148"/>
              <a:gd name="T11" fmla="*/ 5005 h 5005"/>
              <a:gd name="T12" fmla="*/ 0 w 3148"/>
              <a:gd name="T13" fmla="*/ 4880 h 5005"/>
              <a:gd name="T14" fmla="*/ 0 w 3148"/>
              <a:gd name="T15" fmla="*/ 125 h 5005"/>
              <a:gd name="T16" fmla="*/ 125 w 3148"/>
              <a:gd name="T17" fmla="*/ 0 h 5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211A36"/>
          </a:solidFill>
          <a:ln w="10" cap="flat">
            <a:noFill/>
            <a:prstDash val="solid"/>
            <a:miter lim="800000"/>
          </a:ln>
        </p:spPr>
        <p:txBody>
          <a:bodyPr vert="horz" wrap="square" lIns="120085" tIns="60042" rIns="120085" bIns="6004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Freeform 8"/>
          <p:cNvSpPr/>
          <p:nvPr/>
        </p:nvSpPr>
        <p:spPr bwMode="auto">
          <a:xfrm>
            <a:off x="4987290" y="1713230"/>
            <a:ext cx="2181225" cy="3495675"/>
          </a:xfrm>
          <a:custGeom>
            <a:avLst/>
            <a:gdLst>
              <a:gd name="T0" fmla="*/ 125 w 3148"/>
              <a:gd name="T1" fmla="*/ 0 h 5005"/>
              <a:gd name="T2" fmla="*/ 3023 w 3148"/>
              <a:gd name="T3" fmla="*/ 0 h 5005"/>
              <a:gd name="T4" fmla="*/ 3148 w 3148"/>
              <a:gd name="T5" fmla="*/ 125 h 5005"/>
              <a:gd name="T6" fmla="*/ 3148 w 3148"/>
              <a:gd name="T7" fmla="*/ 4880 h 5005"/>
              <a:gd name="T8" fmla="*/ 3023 w 3148"/>
              <a:gd name="T9" fmla="*/ 5005 h 5005"/>
              <a:gd name="T10" fmla="*/ 125 w 3148"/>
              <a:gd name="T11" fmla="*/ 5005 h 5005"/>
              <a:gd name="T12" fmla="*/ 0 w 3148"/>
              <a:gd name="T13" fmla="*/ 4880 h 5005"/>
              <a:gd name="T14" fmla="*/ 0 w 3148"/>
              <a:gd name="T15" fmla="*/ 125 h 5005"/>
              <a:gd name="T16" fmla="*/ 125 w 3148"/>
              <a:gd name="T17" fmla="*/ 0 h 5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211A36"/>
          </a:solidFill>
          <a:ln w="10" cap="flat">
            <a:noFill/>
            <a:prstDash val="solid"/>
            <a:miter lim="800000"/>
          </a:ln>
        </p:spPr>
        <p:txBody>
          <a:bodyPr vert="horz" wrap="square" lIns="120085" tIns="60042" rIns="120085" bIns="6004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6045" y="3292475"/>
            <a:ext cx="24288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单线程</a:t>
            </a:r>
          </a:p>
        </p:txBody>
      </p:sp>
      <p:pic>
        <p:nvPicPr>
          <p:cNvPr id="155" name="图形 154" descr="自行车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360" y="2354580"/>
            <a:ext cx="460375" cy="460375"/>
          </a:xfrm>
          <a:prstGeom prst="rect">
            <a:avLst/>
          </a:prstGeom>
        </p:spPr>
      </p:pic>
      <p:pic>
        <p:nvPicPr>
          <p:cNvPr id="159" name="图形 158" descr="音量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15" y="2354580"/>
            <a:ext cx="460375" cy="460375"/>
          </a:xfrm>
          <a:prstGeom prst="rect">
            <a:avLst/>
          </a:prstGeom>
        </p:spPr>
      </p:pic>
      <p:pic>
        <p:nvPicPr>
          <p:cNvPr id="163" name="图形 162" descr="烧杯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2354580"/>
            <a:ext cx="460375" cy="460375"/>
          </a:xfrm>
          <a:prstGeom prst="rect">
            <a:avLst/>
          </a:prstGeom>
        </p:spPr>
      </p:pic>
      <p:pic>
        <p:nvPicPr>
          <p:cNvPr id="167" name="图形 166" descr="手推车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8" y="2353945"/>
            <a:ext cx="678180" cy="461645"/>
          </a:xfrm>
          <a:prstGeom prst="rect">
            <a:avLst/>
          </a:prstGeom>
        </p:spPr>
      </p:pic>
      <p:sp>
        <p:nvSpPr>
          <p:cNvPr id="55" name="Freeform 7"/>
          <p:cNvSpPr/>
          <p:nvPr/>
        </p:nvSpPr>
        <p:spPr bwMode="auto">
          <a:xfrm>
            <a:off x="9830435" y="1717675"/>
            <a:ext cx="2182495" cy="3495675"/>
          </a:xfrm>
          <a:custGeom>
            <a:avLst/>
            <a:gdLst>
              <a:gd name="T0" fmla="*/ 125 w 3148"/>
              <a:gd name="T1" fmla="*/ 0 h 5005"/>
              <a:gd name="T2" fmla="*/ 3023 w 3148"/>
              <a:gd name="T3" fmla="*/ 0 h 5005"/>
              <a:gd name="T4" fmla="*/ 3148 w 3148"/>
              <a:gd name="T5" fmla="*/ 125 h 5005"/>
              <a:gd name="T6" fmla="*/ 3148 w 3148"/>
              <a:gd name="T7" fmla="*/ 4880 h 5005"/>
              <a:gd name="T8" fmla="*/ 3023 w 3148"/>
              <a:gd name="T9" fmla="*/ 5005 h 5005"/>
              <a:gd name="T10" fmla="*/ 125 w 3148"/>
              <a:gd name="T11" fmla="*/ 5005 h 5005"/>
              <a:gd name="T12" fmla="*/ 0 w 3148"/>
              <a:gd name="T13" fmla="*/ 4880 h 5005"/>
              <a:gd name="T14" fmla="*/ 0 w 3148"/>
              <a:gd name="T15" fmla="*/ 125 h 5005"/>
              <a:gd name="T16" fmla="*/ 125 w 3148"/>
              <a:gd name="T17" fmla="*/ 0 h 5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211A36"/>
          </a:solidFill>
          <a:ln w="10" cap="flat">
            <a:noFill/>
            <a:prstDash val="solid"/>
            <a:miter lim="800000"/>
          </a:ln>
        </p:spPr>
        <p:txBody>
          <a:bodyPr vert="horz" wrap="square" lIns="120085" tIns="60042" rIns="120085" bIns="60042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692015" y="3191193"/>
            <a:ext cx="537210" cy="539750"/>
            <a:chOff x="11701" y="4556"/>
            <a:chExt cx="846" cy="850"/>
          </a:xfrm>
        </p:grpSpPr>
        <p:sp>
          <p:nvSpPr>
            <p:cNvPr id="51" name="Oval 15"/>
            <p:cNvSpPr>
              <a:spLocks noChangeArrowheads="1"/>
            </p:cNvSpPr>
            <p:nvPr/>
          </p:nvSpPr>
          <p:spPr bwMode="auto">
            <a:xfrm>
              <a:off x="11701" y="4556"/>
              <a:ext cx="846" cy="851"/>
            </a:xfrm>
            <a:prstGeom prst="ellipse">
              <a:avLst/>
            </a:prstGeom>
            <a:solidFill>
              <a:srgbClr val="211A36"/>
            </a:solidFill>
            <a:ln>
              <a:solidFill>
                <a:schemeClr val="bg1"/>
              </a:solidFill>
            </a:ln>
          </p:spPr>
          <p:txBody>
            <a:bodyPr vert="horz" wrap="square" lIns="120093" tIns="60046" rIns="120093" bIns="60046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1849" y="4753"/>
              <a:ext cx="537" cy="458"/>
              <a:chOff x="11849" y="4753"/>
              <a:chExt cx="537" cy="458"/>
            </a:xfrm>
          </p:grpSpPr>
          <p:sp>
            <p:nvSpPr>
              <p:cNvPr id="53" name="Freeform 16"/>
              <p:cNvSpPr/>
              <p:nvPr/>
            </p:nvSpPr>
            <p:spPr bwMode="auto">
              <a:xfrm>
                <a:off x="12110" y="4753"/>
                <a:ext cx="276" cy="458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0 w 252"/>
                  <a:gd name="T7" fmla="*/ 350 h 418"/>
                  <a:gd name="T8" fmla="*/ 34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4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3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0093" tIns="60046" rIns="120093" bIns="60046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 17"/>
              <p:cNvSpPr/>
              <p:nvPr/>
            </p:nvSpPr>
            <p:spPr bwMode="auto">
              <a:xfrm>
                <a:off x="11849" y="4753"/>
                <a:ext cx="276" cy="458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1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5" y="365"/>
                      <a:pt x="59" y="388"/>
                    </a:cubicBezTo>
                    <a:cubicBezTo>
                      <a:pt x="21" y="418"/>
                      <a:pt x="6" y="397"/>
                      <a:pt x="1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1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0093" tIns="60046" rIns="120093" bIns="60046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7031990" y="3191193"/>
            <a:ext cx="537210" cy="539750"/>
            <a:chOff x="11701" y="4556"/>
            <a:chExt cx="846" cy="850"/>
          </a:xfrm>
        </p:grpSpPr>
        <p:sp>
          <p:nvSpPr>
            <p:cNvPr id="58" name="Oval 15"/>
            <p:cNvSpPr>
              <a:spLocks noChangeArrowheads="1"/>
            </p:cNvSpPr>
            <p:nvPr/>
          </p:nvSpPr>
          <p:spPr bwMode="auto">
            <a:xfrm>
              <a:off x="11701" y="4556"/>
              <a:ext cx="846" cy="851"/>
            </a:xfrm>
            <a:prstGeom prst="ellipse">
              <a:avLst/>
            </a:prstGeom>
            <a:solidFill>
              <a:srgbClr val="211A36"/>
            </a:solidFill>
            <a:ln>
              <a:solidFill>
                <a:schemeClr val="bg1"/>
              </a:solidFill>
            </a:ln>
          </p:spPr>
          <p:txBody>
            <a:bodyPr vert="horz" wrap="square" lIns="120093" tIns="60046" rIns="120093" bIns="60046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849" y="4753"/>
              <a:ext cx="537" cy="458"/>
              <a:chOff x="11849" y="4753"/>
              <a:chExt cx="537" cy="458"/>
            </a:xfrm>
          </p:grpSpPr>
          <p:sp>
            <p:nvSpPr>
              <p:cNvPr id="60" name="Freeform 16"/>
              <p:cNvSpPr/>
              <p:nvPr/>
            </p:nvSpPr>
            <p:spPr bwMode="auto">
              <a:xfrm>
                <a:off x="12110" y="4753"/>
                <a:ext cx="276" cy="458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0 w 252"/>
                  <a:gd name="T7" fmla="*/ 350 h 418"/>
                  <a:gd name="T8" fmla="*/ 34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4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3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0093" tIns="60046" rIns="120093" bIns="60046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Freeform 17"/>
              <p:cNvSpPr/>
              <p:nvPr/>
            </p:nvSpPr>
            <p:spPr bwMode="auto">
              <a:xfrm>
                <a:off x="11849" y="4753"/>
                <a:ext cx="276" cy="458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1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5" y="365"/>
                      <a:pt x="59" y="388"/>
                    </a:cubicBezTo>
                    <a:cubicBezTo>
                      <a:pt x="21" y="418"/>
                      <a:pt x="6" y="397"/>
                      <a:pt x="1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1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0093" tIns="60046" rIns="120093" bIns="60046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9457690" y="3191193"/>
            <a:ext cx="537210" cy="539750"/>
            <a:chOff x="11701" y="4556"/>
            <a:chExt cx="846" cy="850"/>
          </a:xfrm>
        </p:grpSpPr>
        <p:sp>
          <p:nvSpPr>
            <p:cNvPr id="63" name="Oval 15"/>
            <p:cNvSpPr>
              <a:spLocks noChangeArrowheads="1"/>
            </p:cNvSpPr>
            <p:nvPr/>
          </p:nvSpPr>
          <p:spPr bwMode="auto">
            <a:xfrm>
              <a:off x="11701" y="4556"/>
              <a:ext cx="846" cy="851"/>
            </a:xfrm>
            <a:prstGeom prst="ellipse">
              <a:avLst/>
            </a:prstGeom>
            <a:solidFill>
              <a:srgbClr val="211A36"/>
            </a:solidFill>
            <a:ln>
              <a:solidFill>
                <a:schemeClr val="bg1"/>
              </a:solidFill>
            </a:ln>
          </p:spPr>
          <p:txBody>
            <a:bodyPr vert="horz" wrap="square" lIns="120093" tIns="60046" rIns="120093" bIns="60046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11849" y="4753"/>
              <a:ext cx="537" cy="458"/>
              <a:chOff x="11849" y="4753"/>
              <a:chExt cx="537" cy="458"/>
            </a:xfrm>
          </p:grpSpPr>
          <p:sp>
            <p:nvSpPr>
              <p:cNvPr id="65" name="Freeform 16"/>
              <p:cNvSpPr/>
              <p:nvPr/>
            </p:nvSpPr>
            <p:spPr bwMode="auto">
              <a:xfrm>
                <a:off x="12110" y="4753"/>
                <a:ext cx="276" cy="458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0 w 252"/>
                  <a:gd name="T7" fmla="*/ 350 h 418"/>
                  <a:gd name="T8" fmla="*/ 34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4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3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0093" tIns="60046" rIns="120093" bIns="60046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Freeform 17"/>
              <p:cNvSpPr/>
              <p:nvPr/>
            </p:nvSpPr>
            <p:spPr bwMode="auto">
              <a:xfrm>
                <a:off x="11849" y="4753"/>
                <a:ext cx="276" cy="458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1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5" y="365"/>
                      <a:pt x="59" y="388"/>
                    </a:cubicBezTo>
                    <a:cubicBezTo>
                      <a:pt x="21" y="418"/>
                      <a:pt x="6" y="397"/>
                      <a:pt x="1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1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0093" tIns="60046" rIns="120093" bIns="60046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2180590" y="3191193"/>
            <a:ext cx="537210" cy="539750"/>
            <a:chOff x="11701" y="4556"/>
            <a:chExt cx="846" cy="850"/>
          </a:xfrm>
        </p:grpSpPr>
        <p:sp>
          <p:nvSpPr>
            <p:cNvPr id="68" name="Oval 15"/>
            <p:cNvSpPr>
              <a:spLocks noChangeArrowheads="1"/>
            </p:cNvSpPr>
            <p:nvPr/>
          </p:nvSpPr>
          <p:spPr bwMode="auto">
            <a:xfrm>
              <a:off x="11701" y="4556"/>
              <a:ext cx="846" cy="851"/>
            </a:xfrm>
            <a:prstGeom prst="ellipse">
              <a:avLst/>
            </a:prstGeom>
            <a:solidFill>
              <a:srgbClr val="211A36"/>
            </a:solidFill>
            <a:ln>
              <a:solidFill>
                <a:schemeClr val="bg1"/>
              </a:solidFill>
            </a:ln>
          </p:spPr>
          <p:txBody>
            <a:bodyPr vert="horz" wrap="square" lIns="120093" tIns="60046" rIns="120093" bIns="60046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11849" y="4753"/>
              <a:ext cx="537" cy="458"/>
              <a:chOff x="11849" y="4753"/>
              <a:chExt cx="537" cy="458"/>
            </a:xfrm>
          </p:grpSpPr>
          <p:sp>
            <p:nvSpPr>
              <p:cNvPr id="70" name="Freeform 16"/>
              <p:cNvSpPr/>
              <p:nvPr/>
            </p:nvSpPr>
            <p:spPr bwMode="auto">
              <a:xfrm>
                <a:off x="12110" y="4753"/>
                <a:ext cx="276" cy="458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0 w 252"/>
                  <a:gd name="T7" fmla="*/ 350 h 418"/>
                  <a:gd name="T8" fmla="*/ 34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4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3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4" y="365"/>
                      <a:pt x="59" y="388"/>
                    </a:cubicBezTo>
                    <a:cubicBezTo>
                      <a:pt x="21" y="418"/>
                      <a:pt x="6" y="397"/>
                      <a:pt x="0" y="350"/>
                    </a:cubicBezTo>
                    <a:lnTo>
                      <a:pt x="34" y="321"/>
                    </a:lnTo>
                    <a:lnTo>
                      <a:pt x="115" y="252"/>
                    </a:lnTo>
                    <a:cubicBezTo>
                      <a:pt x="143" y="221"/>
                      <a:pt x="150" y="189"/>
                      <a:pt x="112" y="154"/>
                    </a:cubicBezTo>
                    <a:cubicBezTo>
                      <a:pt x="86" y="132"/>
                      <a:pt x="60" y="110"/>
                      <a:pt x="34" y="88"/>
                    </a:cubicBezTo>
                    <a:lnTo>
                      <a:pt x="0" y="58"/>
                    </a:lnTo>
                    <a:cubicBezTo>
                      <a:pt x="4" y="4"/>
                      <a:pt x="25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3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0093" tIns="60046" rIns="120093" bIns="60046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1" name="Freeform 17"/>
              <p:cNvSpPr/>
              <p:nvPr/>
            </p:nvSpPr>
            <p:spPr bwMode="auto">
              <a:xfrm>
                <a:off x="11849" y="4753"/>
                <a:ext cx="276" cy="458"/>
              </a:xfrm>
              <a:custGeom>
                <a:avLst/>
                <a:gdLst>
                  <a:gd name="T0" fmla="*/ 217 w 252"/>
                  <a:gd name="T1" fmla="*/ 252 h 418"/>
                  <a:gd name="T2" fmla="*/ 136 w 252"/>
                  <a:gd name="T3" fmla="*/ 321 h 418"/>
                  <a:gd name="T4" fmla="*/ 59 w 252"/>
                  <a:gd name="T5" fmla="*/ 388 h 418"/>
                  <a:gd name="T6" fmla="*/ 1 w 252"/>
                  <a:gd name="T7" fmla="*/ 350 h 418"/>
                  <a:gd name="T8" fmla="*/ 35 w 252"/>
                  <a:gd name="T9" fmla="*/ 321 h 418"/>
                  <a:gd name="T10" fmla="*/ 115 w 252"/>
                  <a:gd name="T11" fmla="*/ 252 h 418"/>
                  <a:gd name="T12" fmla="*/ 112 w 252"/>
                  <a:gd name="T13" fmla="*/ 154 h 418"/>
                  <a:gd name="T14" fmla="*/ 35 w 252"/>
                  <a:gd name="T15" fmla="*/ 88 h 418"/>
                  <a:gd name="T16" fmla="*/ 0 w 252"/>
                  <a:gd name="T17" fmla="*/ 58 h 418"/>
                  <a:gd name="T18" fmla="*/ 56 w 252"/>
                  <a:gd name="T19" fmla="*/ 19 h 418"/>
                  <a:gd name="T20" fmla="*/ 136 w 252"/>
                  <a:gd name="T21" fmla="*/ 88 h 418"/>
                  <a:gd name="T22" fmla="*/ 214 w 252"/>
                  <a:gd name="T23" fmla="*/ 154 h 418"/>
                  <a:gd name="T24" fmla="*/ 217 w 252"/>
                  <a:gd name="T25" fmla="*/ 2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418">
                    <a:moveTo>
                      <a:pt x="217" y="252"/>
                    </a:moveTo>
                    <a:lnTo>
                      <a:pt x="136" y="321"/>
                    </a:lnTo>
                    <a:cubicBezTo>
                      <a:pt x="110" y="343"/>
                      <a:pt x="85" y="365"/>
                      <a:pt x="59" y="388"/>
                    </a:cubicBezTo>
                    <a:cubicBezTo>
                      <a:pt x="21" y="418"/>
                      <a:pt x="6" y="397"/>
                      <a:pt x="1" y="350"/>
                    </a:cubicBezTo>
                    <a:lnTo>
                      <a:pt x="35" y="321"/>
                    </a:lnTo>
                    <a:lnTo>
                      <a:pt x="115" y="252"/>
                    </a:lnTo>
                    <a:cubicBezTo>
                      <a:pt x="143" y="221"/>
                      <a:pt x="151" y="189"/>
                      <a:pt x="112" y="154"/>
                    </a:cubicBezTo>
                    <a:cubicBezTo>
                      <a:pt x="86" y="132"/>
                      <a:pt x="60" y="110"/>
                      <a:pt x="35" y="88"/>
                    </a:cubicBezTo>
                    <a:lnTo>
                      <a:pt x="0" y="58"/>
                    </a:lnTo>
                    <a:cubicBezTo>
                      <a:pt x="4" y="4"/>
                      <a:pt x="26" y="0"/>
                      <a:pt x="56" y="19"/>
                    </a:cubicBezTo>
                    <a:lnTo>
                      <a:pt x="136" y="88"/>
                    </a:lnTo>
                    <a:cubicBezTo>
                      <a:pt x="162" y="110"/>
                      <a:pt x="188" y="132"/>
                      <a:pt x="214" y="154"/>
                    </a:cubicBezTo>
                    <a:cubicBezTo>
                      <a:pt x="252" y="189"/>
                      <a:pt x="245" y="221"/>
                      <a:pt x="217" y="25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120093" tIns="60046" rIns="120093" bIns="60046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2" name="图形 166" descr="手推车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593" y="2353945"/>
            <a:ext cx="678180" cy="461645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2821623" y="3292475"/>
            <a:ext cx="17284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同步执行，只有栈顶的上下文处于执行中，其他上下文需要等待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5213668" y="3292475"/>
            <a:ext cx="17284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全局上下文只有唯一的一个，它在浏览器关闭时出栈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645083" y="3292475"/>
            <a:ext cx="1728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函数的执行上下文的个数没有限制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0057448" y="3292475"/>
            <a:ext cx="17284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每次某个函数被调用，就会有个新的执行上下文为其创建，即使是调用的自身函数，也是如此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3058160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执行上下文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生命周期</a:t>
            </a:r>
            <a:endParaRPr kumimoji="1"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673544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5395" y="1410335"/>
            <a:ext cx="986155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在这个阶段中，执行上下文会分别创建变量对象，建立作用域链，以及确定this的指向。</a:t>
            </a: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322070" y="1024890"/>
            <a:ext cx="217932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创建阶段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0" name="菱形 19"/>
          <p:cNvSpPr/>
          <p:nvPr/>
        </p:nvSpPr>
        <p:spPr>
          <a:xfrm>
            <a:off x="589915" y="932815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55395" y="2692400"/>
            <a:ext cx="986155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创建完成之后，就会开始执行代码，这个时候，会完成变量赋值，函数引用，以及执行其他代码</a:t>
            </a: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1322070" y="2354580"/>
            <a:ext cx="217932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代码执行阶段</a:t>
            </a:r>
          </a:p>
        </p:txBody>
      </p:sp>
      <p:sp>
        <p:nvSpPr>
          <p:cNvPr id="16" name="菱形 15"/>
          <p:cNvSpPr/>
          <p:nvPr/>
        </p:nvSpPr>
        <p:spPr>
          <a:xfrm>
            <a:off x="589915" y="2243455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3361055"/>
            <a:ext cx="11348720" cy="3287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3667760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执行上下文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变量对象创建</a:t>
            </a:r>
            <a:endParaRPr kumimoji="1"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673544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5395" y="1185545"/>
            <a:ext cx="986155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建立arguments对象</a:t>
            </a:r>
          </a:p>
        </p:txBody>
      </p:sp>
      <p:sp>
        <p:nvSpPr>
          <p:cNvPr id="20" name="菱形 19"/>
          <p:cNvSpPr/>
          <p:nvPr/>
        </p:nvSpPr>
        <p:spPr>
          <a:xfrm>
            <a:off x="513080" y="1037590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55395" y="1916430"/>
            <a:ext cx="986155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检查当前上下文的函数声明，也就是使用function关键字声明的函数。在变量对象中以函数名建立一个属性，</a:t>
            </a:r>
          </a:p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属性值为指向该函数所在内存地址的引用。如果函数名的属性已经存在，那么该属性将会被新的引用所覆盖。</a:t>
            </a:r>
          </a:p>
        </p:txBody>
      </p:sp>
      <p:sp>
        <p:nvSpPr>
          <p:cNvPr id="16" name="菱形 15"/>
          <p:cNvSpPr/>
          <p:nvPr/>
        </p:nvSpPr>
        <p:spPr>
          <a:xfrm>
            <a:off x="513080" y="1966595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78560" y="2874010"/>
            <a:ext cx="1073277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检查当前上下文中的变量声明，每找到一个变量声明，就在变量对象中以变量名建立一个属性，属性值为undefined。</a:t>
            </a:r>
          </a:p>
          <a:p>
            <a:pPr marL="0" indent="0" fontAlgn="auto">
              <a:lnSpc>
                <a:spcPts val="2200"/>
              </a:lnSpc>
              <a:buNone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如果该变量名的属性已经存在，为了防止同名的函数被修改为undefined，则会直接跳过，原属性值不会被修改。</a:t>
            </a:r>
          </a:p>
        </p:txBody>
      </p:sp>
      <p:sp>
        <p:nvSpPr>
          <p:cNvPr id="5" name="菱形 4"/>
          <p:cNvSpPr/>
          <p:nvPr/>
        </p:nvSpPr>
        <p:spPr>
          <a:xfrm>
            <a:off x="513080" y="2924175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515" y="3721735"/>
            <a:ext cx="2445882" cy="252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980" y="3721735"/>
            <a:ext cx="2369552" cy="25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" y="3721735"/>
            <a:ext cx="4775200" cy="10541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789986" y="6327775"/>
            <a:ext cx="892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975716" y="6327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3058160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执行上下文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作用域链</a:t>
            </a:r>
            <a:endParaRPr kumimoji="1"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673544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5395" y="987425"/>
            <a:ext cx="986155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作用域链，是由当前环境与上层环境的一系列变量对象组成，它保证了当前执行环境对符合访问权限的变量</a:t>
            </a:r>
          </a:p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和函数的有序访问。</a:t>
            </a:r>
          </a:p>
        </p:txBody>
      </p:sp>
      <p:sp>
        <p:nvSpPr>
          <p:cNvPr id="20" name="菱形 19"/>
          <p:cNvSpPr/>
          <p:nvPr/>
        </p:nvSpPr>
        <p:spPr>
          <a:xfrm>
            <a:off x="513080" y="1037590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55" y="2540139"/>
            <a:ext cx="7876818" cy="3746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" y="2800489"/>
            <a:ext cx="2717800" cy="322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/>
          <p:nvPr/>
        </p:nvSpPr>
        <p:spPr>
          <a:xfrm>
            <a:off x="0" y="0"/>
            <a:ext cx="3467100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7100" h="667990">
                <a:moveTo>
                  <a:pt x="0" y="0"/>
                </a:moveTo>
                <a:lnTo>
                  <a:pt x="3467100" y="0"/>
                </a:lnTo>
                <a:lnTo>
                  <a:pt x="3009900" y="64894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矩形 3"/>
          <p:cNvSpPr/>
          <p:nvPr/>
        </p:nvSpPr>
        <p:spPr>
          <a:xfrm flipH="1">
            <a:off x="3467099" y="0"/>
            <a:ext cx="8724899" cy="667990"/>
          </a:xfrm>
          <a:custGeom>
            <a:avLst/>
            <a:gdLst>
              <a:gd name="connsiteX0" fmla="*/ 0 w 3467100"/>
              <a:gd name="connsiteY0" fmla="*/ 0 h 667990"/>
              <a:gd name="connsiteX1" fmla="*/ 3467100 w 3467100"/>
              <a:gd name="connsiteY1" fmla="*/ 0 h 667990"/>
              <a:gd name="connsiteX2" fmla="*/ 3467100 w 3467100"/>
              <a:gd name="connsiteY2" fmla="*/ 667990 h 667990"/>
              <a:gd name="connsiteX3" fmla="*/ 0 w 3467100"/>
              <a:gd name="connsiteY3" fmla="*/ 667990 h 667990"/>
              <a:gd name="connsiteX4" fmla="*/ 0 w 3467100"/>
              <a:gd name="connsiteY4" fmla="*/ 0 h 667990"/>
              <a:gd name="connsiteX0-1" fmla="*/ 0 w 3467100"/>
              <a:gd name="connsiteY0-2" fmla="*/ 0 h 667990"/>
              <a:gd name="connsiteX1-3" fmla="*/ 3467100 w 3467100"/>
              <a:gd name="connsiteY1-4" fmla="*/ 0 h 667990"/>
              <a:gd name="connsiteX2-5" fmla="*/ 3009900 w 3467100"/>
              <a:gd name="connsiteY2-6" fmla="*/ 648940 h 667990"/>
              <a:gd name="connsiteX3-7" fmla="*/ 0 w 3467100"/>
              <a:gd name="connsiteY3-8" fmla="*/ 667990 h 667990"/>
              <a:gd name="connsiteX4-9" fmla="*/ 0 w 3467100"/>
              <a:gd name="connsiteY4-10" fmla="*/ 0 h 667990"/>
              <a:gd name="connsiteX0-11" fmla="*/ 0 w 3652860"/>
              <a:gd name="connsiteY0-12" fmla="*/ 0 h 667990"/>
              <a:gd name="connsiteX1-13" fmla="*/ 3467100 w 3652860"/>
              <a:gd name="connsiteY1-14" fmla="*/ 0 h 667990"/>
              <a:gd name="connsiteX2-15" fmla="*/ 3652860 w 3652860"/>
              <a:gd name="connsiteY2-16" fmla="*/ 667990 h 667990"/>
              <a:gd name="connsiteX3-17" fmla="*/ 0 w 3652860"/>
              <a:gd name="connsiteY3-18" fmla="*/ 667990 h 667990"/>
              <a:gd name="connsiteX4-19" fmla="*/ 0 w 3652860"/>
              <a:gd name="connsiteY4-20" fmla="*/ 0 h 667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52860" h="667990">
                <a:moveTo>
                  <a:pt x="0" y="0"/>
                </a:moveTo>
                <a:lnTo>
                  <a:pt x="3467100" y="0"/>
                </a:lnTo>
                <a:lnTo>
                  <a:pt x="3652860" y="667990"/>
                </a:lnTo>
                <a:lnTo>
                  <a:pt x="0" y="66799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333350" y="104443"/>
            <a:ext cx="3923665" cy="459105"/>
          </a:xfrm>
          <a:prstGeom prst="rect">
            <a:avLst/>
          </a:prstGeom>
          <a:noFill/>
          <a:ln>
            <a:noFill/>
          </a:ln>
        </p:spPr>
        <p:txBody>
          <a:bodyPr wrap="none" lIns="91431" tIns="45716" rIns="91431" bIns="45716">
            <a:spAutoFit/>
          </a:bodyPr>
          <a:lstStyle/>
          <a:p>
            <a:pPr algn="l">
              <a:buFont typeface="Arial" panose="020B0604020202020204" pitchFamily="34" charset="0"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执行上下文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-This(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严格模式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kumimoji="1"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77800" cy="6679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6735445"/>
            <a:ext cx="12192000" cy="122555"/>
          </a:xfrm>
          <a:prstGeom prst="rect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5395" y="831561"/>
            <a:ext cx="986155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如果调用者函数，被某一个对象所拥有，那么该函数在调用时，内部的this指向该对象。</a:t>
            </a:r>
          </a:p>
          <a:p>
            <a:pPr marL="0" indent="0" fontAlgn="auto">
              <a:lnSpc>
                <a:spcPts val="2200"/>
              </a:lnSpc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如果函数独立调用，那么该函数内部的this，则指向undefined。</a:t>
            </a:r>
          </a:p>
        </p:txBody>
      </p:sp>
      <p:sp>
        <p:nvSpPr>
          <p:cNvPr id="20" name="菱形 19"/>
          <p:cNvSpPr/>
          <p:nvPr/>
        </p:nvSpPr>
        <p:spPr>
          <a:xfrm>
            <a:off x="513080" y="1037590"/>
            <a:ext cx="554990" cy="554990"/>
          </a:xfrm>
          <a:prstGeom prst="diamond">
            <a:avLst/>
          </a:prstGeom>
          <a:solidFill>
            <a:srgbClr val="21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2559685"/>
            <a:ext cx="4286407" cy="359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AAAAAAAAAA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cfusymj">
      <a:majorFont>
        <a:latin typeface="Source Han Serif SC"/>
        <a:ea typeface="Source Han Serif SC"/>
        <a:cs typeface=""/>
      </a:majorFont>
      <a:minorFont>
        <a:latin typeface="Source Han Serif SC"/>
        <a:ea typeface="Source Han Serif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751</Words>
  <Application>Microsoft Macintosh PowerPoint</Application>
  <PresentationFormat>宽屏</PresentationFormat>
  <Paragraphs>129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微软雅黑</vt:lpstr>
      <vt:lpstr>Lato Hairline</vt:lpstr>
      <vt:lpstr>Lato Light</vt:lpstr>
      <vt:lpstr>Lato Regular</vt:lpstr>
      <vt:lpstr>Source Han Serif SC</vt:lpstr>
      <vt:lpstr>Arial</vt:lpstr>
      <vt:lpstr>AAAAAAAAAAAA）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6-0325-25大气科技感商业计划书PPT模板</dc:title>
  <dc:creator>Administrator</dc:creator>
  <cp:lastModifiedBy>tofu</cp:lastModifiedBy>
  <cp:revision>70</cp:revision>
  <dcterms:created xsi:type="dcterms:W3CDTF">2018-07-26T07:17:00Z</dcterms:created>
  <dcterms:modified xsi:type="dcterms:W3CDTF">2019-07-04T10:41:17Z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